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9" r:id="rId3"/>
    <p:sldId id="258" r:id="rId4"/>
    <p:sldId id="269" r:id="rId5"/>
    <p:sldId id="261" r:id="rId6"/>
    <p:sldId id="262" r:id="rId7"/>
    <p:sldId id="266" r:id="rId8"/>
    <p:sldId id="267" r:id="rId9"/>
    <p:sldId id="278" r:id="rId10"/>
    <p:sldId id="268" r:id="rId11"/>
    <p:sldId id="282" r:id="rId12"/>
    <p:sldId id="285" r:id="rId13"/>
    <p:sldId id="284" r:id="rId14"/>
    <p:sldId id="283" r:id="rId15"/>
    <p:sldId id="297" r:id="rId16"/>
    <p:sldId id="296" r:id="rId17"/>
    <p:sldId id="295" r:id="rId18"/>
    <p:sldId id="289" r:id="rId19"/>
    <p:sldId id="290" r:id="rId20"/>
    <p:sldId id="311" r:id="rId21"/>
    <p:sldId id="302" r:id="rId22"/>
    <p:sldId id="301" r:id="rId23"/>
    <p:sldId id="300" r:id="rId24"/>
    <p:sldId id="299" r:id="rId25"/>
    <p:sldId id="291" r:id="rId26"/>
    <p:sldId id="275" r:id="rId27"/>
    <p:sldId id="307" r:id="rId28"/>
    <p:sldId id="306" r:id="rId29"/>
    <p:sldId id="305" r:id="rId30"/>
    <p:sldId id="304" r:id="rId31"/>
    <p:sldId id="310" r:id="rId32"/>
    <p:sldId id="308" r:id="rId33"/>
    <p:sldId id="309" r:id="rId34"/>
  </p:sldIdLst>
  <p:sldSz cx="9144000" cy="6858000" type="screen4x3"/>
  <p:notesSz cx="9296400" cy="6881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A76B83"/>
    <a:srgbClr val="DBC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571" autoAdjust="0"/>
  </p:normalViewPr>
  <p:slideViewPr>
    <p:cSldViewPr>
      <p:cViewPr varScale="1">
        <p:scale>
          <a:sx n="95" d="100"/>
          <a:sy n="95" d="100"/>
        </p:scale>
        <p:origin x="19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406" y="-108"/>
      </p:cViewPr>
      <p:guideLst>
        <p:guide orient="horz" pos="216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5738"/>
            <a:ext cx="402907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95A768-63BA-4537-AB1F-73DB4C5817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7325" y="0"/>
            <a:ext cx="4027488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193F49E-37D0-46EB-916C-EBCED6D8C59A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270250"/>
            <a:ext cx="7435850" cy="3095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5738"/>
            <a:ext cx="4027488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7325" y="6535738"/>
            <a:ext cx="4027488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0A2085-9424-4BA4-BB38-7D31CD2565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A2085-9424-4BA4-BB38-7D31CD2565D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837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how a tax subsidy 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A2085-9424-4BA4-BB38-7D31CD2565D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823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Note: These may be fully justified and</a:t>
            </a:r>
            <a:r>
              <a:rPr lang="en-US" sz="1400" baseline="0" dirty="0"/>
              <a:t> socially beneficial programs. But they are public subsidies – welfare for corporations. The Cato Institute objects to all of these. I think some are probably a good thing.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A2085-9424-4BA4-BB38-7D31CD2565DB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A2085-9424-4BA4-BB38-7D31CD2565DB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52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DEDA5-011E-411E-914B-21B83BB15B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7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9CEB7-88BC-4F82-9009-47BDD5349B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05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26A73-5BEF-454D-83EE-1028FEEC9D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71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A57F7-F843-495C-A4BD-638E7488FA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4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1874B-E6DA-4A58-96AC-F61D18E89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39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9CE3D-D11D-4DC1-9C52-0165C247A8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217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2FD3D-7C7F-4B1C-B525-80D4DAE07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15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1C35E-DFAA-40B3-AE48-169F8833E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8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1F01E-13BB-4D25-81A2-CCC03E48A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17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2391E-85CE-4E20-9E51-ADA60A07D5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12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F9AE3-4558-4BBA-B44C-8926B608A2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97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643F93-9419-4DA8-940A-D64CDF1B94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7848600" cy="3278188"/>
          </a:xfrm>
          <a:prstGeom prst="rect">
            <a:avLst/>
          </a:prstGeom>
          <a:solidFill>
            <a:srgbClr val="DBC3CD"/>
          </a:soli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 lIns="274320" tIns="274320" rIns="274320" bIns="2743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latin typeface="Times New Roman" panose="02020603050405020304" pitchFamily="18" charset="0"/>
              </a:rPr>
              <a:t>Lecture 15 </a:t>
            </a:r>
          </a:p>
          <a:p>
            <a:pPr algn="ctr" eaLnBrk="1" hangingPunct="1"/>
            <a:r>
              <a:rPr lang="en-US" altLang="en-US" sz="2000" b="1">
                <a:latin typeface="Times New Roman" panose="02020603050405020304" pitchFamily="18" charset="0"/>
              </a:rPr>
              <a:t>March 9, 2017</a:t>
            </a:r>
            <a:endParaRPr lang="en-US" altLang="en-US" sz="28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</a:rPr>
              <a:t>Solutions to </a:t>
            </a:r>
          </a:p>
          <a:p>
            <a:pPr algn="ctr" eaLnBrk="1" hangingPunct="1"/>
            <a:r>
              <a:rPr lang="en-US" altLang="en-US" sz="4000" b="1" dirty="0">
                <a:latin typeface="Times New Roman" panose="02020603050405020304" pitchFamily="18" charset="0"/>
              </a:rPr>
              <a:t>Poverty &amp; Excessive Inequality</a:t>
            </a:r>
          </a:p>
          <a:p>
            <a:pPr algn="ctr" eaLnBrk="1" hangingPunct="1">
              <a:spcBef>
                <a:spcPct val="45000"/>
              </a:spcBef>
            </a:pPr>
            <a:endParaRPr lang="en-US" altLang="en-US" sz="20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763000" cy="6278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182880" rIns="274320" bIns="27432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“Corporate Welfare”</a:t>
            </a:r>
          </a:p>
          <a:p>
            <a:pPr algn="ctr"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the conservative Cato Institute’s</a:t>
            </a:r>
          </a:p>
          <a:p>
            <a:pPr algn="ctr">
              <a:defRPr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“Handbook for Congress”)</a:t>
            </a:r>
          </a:p>
          <a:p>
            <a:pPr algn="ctr">
              <a:defRPr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1775" indent="-231775">
              <a:spcBef>
                <a:spcPct val="50000"/>
              </a:spcBef>
              <a:buFontTx/>
              <a:buChar char="•"/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Energy Department's Energy Supply Research and Development Program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($2.7 billion a year) aims to develop new energy technologies and improve on existing technologies. </a:t>
            </a:r>
          </a:p>
          <a:p>
            <a:pPr marL="173038" indent="-173038">
              <a:spcBef>
                <a:spcPct val="50000"/>
              </a:spcBef>
              <a:buFontTx/>
              <a:buChar char="•"/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Commerce Department's Advanced Technology Program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($200 million a year) gives research grants to consortiums of some of the nation's largest high-tech companies. </a:t>
            </a:r>
          </a:p>
          <a:p>
            <a:pPr marL="173038" indent="-173038">
              <a:spcBef>
                <a:spcPct val="50000"/>
              </a:spcBef>
              <a:buFontTx/>
              <a:buChar char="•"/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Export-Import Bank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($700 million a year) provides subsidized financing to foreign purchasers of U.S. goods. </a:t>
            </a:r>
          </a:p>
          <a:p>
            <a:pPr marL="231775" indent="-231775">
              <a:spcBef>
                <a:spcPct val="50000"/>
              </a:spcBef>
              <a:buFontTx/>
              <a:buChar char="•"/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Overseas Private Investment Corporation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($70 million a year)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direct loans, guaranteed loans, and political risk insurance to U.S. firms that invest in developing countries.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153400" cy="5662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 bIns="36576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Poverty: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kinds of structural proposals</a:t>
            </a:r>
          </a:p>
          <a:p>
            <a:pPr marL="509588" marR="0" lvl="0" indent="-50958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living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market earnings: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social wage</a:t>
            </a:r>
          </a:p>
          <a:p>
            <a:pPr marL="914400" marR="0" lvl="0" indent="-53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Universal health care, good public day care, public libraries and swimming pools, free universities, etc. </a:t>
            </a:r>
          </a:p>
          <a:p>
            <a:pPr marL="515938" marR="0" lvl="0" indent="-51593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  Partially decouple 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paid employment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capitalist markets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public sector jobs.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5938" algn="l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	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Asset development accounts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 Grants</a:t>
            </a:r>
          </a:p>
        </p:txBody>
      </p:sp>
    </p:spTree>
    <p:extLst>
      <p:ext uri="{BB962C8B-B14F-4D97-AF65-F5344CB8AC3E}">
        <p14:creationId xmlns:p14="http://schemas.microsoft.com/office/powerpoint/2010/main" val="1089649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153400" cy="5662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 bIns="36576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Poverty: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three kinds of structural proposals</a:t>
            </a:r>
          </a:p>
          <a:p>
            <a:pPr marL="509588" marR="0" lvl="0" indent="-50958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living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market earnings: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social wage</a:t>
            </a:r>
          </a:p>
          <a:p>
            <a:pPr marL="914400" marR="0" lvl="0" indent="-53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Universal health care, good subsidized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day care, public libraries and swimming pools, free universities, etc. </a:t>
            </a:r>
          </a:p>
          <a:p>
            <a:pPr marL="515938" marR="0" lvl="0" indent="-51593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  Partially decouple 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paid employment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capitalist markets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public sector jobs.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5938" algn="l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	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Asset development accounts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 Grants</a:t>
            </a:r>
          </a:p>
        </p:txBody>
      </p:sp>
    </p:spTree>
    <p:extLst>
      <p:ext uri="{BB962C8B-B14F-4D97-AF65-F5344CB8AC3E}">
        <p14:creationId xmlns:p14="http://schemas.microsoft.com/office/powerpoint/2010/main" val="587937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153400" cy="5662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 bIns="36576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Poverty: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three kinds of structural proposals</a:t>
            </a:r>
          </a:p>
          <a:p>
            <a:pPr marL="509588" marR="0" lvl="0" indent="-50958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living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market earnings: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social wage</a:t>
            </a:r>
          </a:p>
          <a:p>
            <a:pPr marL="914400" marR="0" lvl="0" indent="-53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Universal health care, good subsidized day care, public libraries and swimming pools, free universities, etc. </a:t>
            </a:r>
          </a:p>
          <a:p>
            <a:pPr marL="515938" marR="0" lvl="0" indent="-51593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  Partially decouple 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paid employment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capitalist markets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public sector jobs.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5938" algn="l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	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Asset development accounts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 Grants</a:t>
            </a:r>
          </a:p>
        </p:txBody>
      </p:sp>
    </p:spTree>
    <p:extLst>
      <p:ext uri="{BB962C8B-B14F-4D97-AF65-F5344CB8AC3E}">
        <p14:creationId xmlns:p14="http://schemas.microsoft.com/office/powerpoint/2010/main" val="354412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153400" cy="5662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 bIns="36576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Poverty: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three kinds of structural proposals</a:t>
            </a:r>
          </a:p>
          <a:p>
            <a:pPr marL="509588" marR="0" lvl="0" indent="-50958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living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market earnings: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social wage</a:t>
            </a:r>
          </a:p>
          <a:p>
            <a:pPr marL="914400" marR="0" lvl="0" indent="-539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Universal health care, good subsidized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day care, public libraries and swimming pools, free universities, etc. </a:t>
            </a:r>
          </a:p>
          <a:p>
            <a:pPr marL="515938" marR="0" lvl="0" indent="-515938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  Partially decouple 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paid employment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capitalist markets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public sector jobs.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5938" algn="l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	Partially decouple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Asset development accounts</a:t>
            </a:r>
          </a:p>
          <a:p>
            <a:pPr marL="914400" marR="0" lvl="0" indent="4048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</a:t>
            </a:r>
            <a:r>
              <a:rPr kumimoji="0" lang="en-US" sz="24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</a:t>
            </a:r>
          </a:p>
        </p:txBody>
      </p:sp>
    </p:spTree>
    <p:extLst>
      <p:ext uri="{BB962C8B-B14F-4D97-AF65-F5344CB8AC3E}">
        <p14:creationId xmlns:p14="http://schemas.microsoft.com/office/powerpoint/2010/main" val="1072315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 BASIC INCOME (UBI)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534400" cy="424731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274320" rIns="27432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Central principles: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provides for a decent, no frills standard of living above the poverty line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given to all citizens 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 restrictions, no work requirements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458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534400" cy="424731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274320" rIns="27432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Central principles: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provides for a decent, no frills standard of living above the poverty line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given to all citizens 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 restrictions, no work requirements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 BASIC INCOME (UBI)</a:t>
            </a:r>
          </a:p>
        </p:txBody>
      </p:sp>
    </p:spTree>
    <p:extLst>
      <p:ext uri="{BB962C8B-B14F-4D97-AF65-F5344CB8AC3E}">
        <p14:creationId xmlns:p14="http://schemas.microsoft.com/office/powerpoint/2010/main" val="2637407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534400" cy="424731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274320" rIns="27432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Central principles: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provides for a decent, no frills standard of living above the poverty line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given to all citizens 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 restrictions, no work requirements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 BASIC INCOME (UBI)</a:t>
            </a:r>
          </a:p>
        </p:txBody>
      </p:sp>
    </p:spTree>
    <p:extLst>
      <p:ext uri="{BB962C8B-B14F-4D97-AF65-F5344CB8AC3E}">
        <p14:creationId xmlns:p14="http://schemas.microsoft.com/office/powerpoint/2010/main" val="121951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534400" cy="424731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274320" rIns="27432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Central principles: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Basic income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provides for a decent, no frills standard of living above the poverty line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given to all citizens 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US" sz="32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 restrictions; no work requirements; no</a:t>
            </a:r>
            <a:r>
              <a:rPr kumimoji="0" lang="en-US" sz="320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moral test.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UNCONDITIONAL BASIC INCOME (UBI)</a:t>
            </a:r>
          </a:p>
        </p:txBody>
      </p:sp>
    </p:spTree>
    <p:extLst>
      <p:ext uri="{BB962C8B-B14F-4D97-AF65-F5344CB8AC3E}">
        <p14:creationId xmlns:p14="http://schemas.microsoft.com/office/powerpoint/2010/main" val="4285363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8763000" cy="475514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182880" rIns="274320" bIns="2743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Means-tested vs Universal Programs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Means-tested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n-US" sz="32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person only gets a benefit if they fall below some level of income. Example: food stamps.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n-US" sz="3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everyone gets the benefit regardless of income. Examples: public education, Medicare.</a:t>
            </a:r>
          </a:p>
        </p:txBody>
      </p:sp>
    </p:spTree>
    <p:extLst>
      <p:ext uri="{BB962C8B-B14F-4D97-AF65-F5344CB8AC3E}">
        <p14:creationId xmlns:p14="http://schemas.microsoft.com/office/powerpoint/2010/main" val="77922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8382000" cy="2924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3657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What is Government “Welfare”?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Government Welfare is any government subsidy to a particular group of people which provides them with an economic benefit that they would not have had if things were just left to the market.</a:t>
            </a:r>
          </a:p>
        </p:txBody>
      </p:sp>
    </p:spTree>
    <p:extLst>
      <p:ext uri="{BB962C8B-B14F-4D97-AF65-F5344CB8AC3E}">
        <p14:creationId xmlns:p14="http://schemas.microsoft.com/office/powerpoint/2010/main" val="2209741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8763000" cy="475514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0" tIns="182880" rIns="274320" bIns="2743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Means-tested vs Universal Programs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Means-tested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person only gets a benefit if they fall below some level of income. Example: food stamps.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</a:t>
            </a: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everyone gets the benefit regardless of income. Examples: public education, Medicare.</a:t>
            </a:r>
          </a:p>
        </p:txBody>
      </p:sp>
    </p:spTree>
    <p:extLst>
      <p:ext uri="{BB962C8B-B14F-4D97-AF65-F5344CB8AC3E}">
        <p14:creationId xmlns:p14="http://schemas.microsoft.com/office/powerpoint/2010/main" val="922652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740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means-tested programs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Stigma: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recipients are labeled negatively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Weak basis of public support: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build bridges across groups; means-tested programs create cleavages between groups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become rights; means-tested programs viewed as charity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usually do more to help the poor than means tested programs.</a:t>
            </a:r>
          </a:p>
        </p:txBody>
      </p:sp>
    </p:spTree>
    <p:extLst>
      <p:ext uri="{BB962C8B-B14F-4D97-AF65-F5344CB8AC3E}">
        <p14:creationId xmlns:p14="http://schemas.microsoft.com/office/powerpoint/2010/main" val="2266667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740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means-tested programs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Stigma: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recipients are labeled negatively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Weak basis of public support: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build bridges across groups; means-tested programs create cleavages between groups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become rights; means-tested programs viewed as charity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usually do more to help the poor than means tested programs.</a:t>
            </a:r>
          </a:p>
        </p:txBody>
      </p:sp>
    </p:spTree>
    <p:extLst>
      <p:ext uri="{BB962C8B-B14F-4D97-AF65-F5344CB8AC3E}">
        <p14:creationId xmlns:p14="http://schemas.microsoft.com/office/powerpoint/2010/main" val="1713871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740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means-tested programs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Stigma: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recipients are labeled negatively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Weak basis of public support: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build bridges across groups; means-tested programs create cleavages between groups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become rights; means-tested programs viewed as charity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usually do more to help the poor than means tested programs.</a:t>
            </a:r>
          </a:p>
        </p:txBody>
      </p:sp>
    </p:spTree>
    <p:extLst>
      <p:ext uri="{BB962C8B-B14F-4D97-AF65-F5344CB8AC3E}">
        <p14:creationId xmlns:p14="http://schemas.microsoft.com/office/powerpoint/2010/main" val="595954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740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means-tested programs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Stigma: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recipients are labeled negatively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Weak basis of public support: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build bridges across groups; means-tested programs create cleavages between groups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become rights; means-tested programs are viewed as charity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usually do more to help the poor than means tested programs.</a:t>
            </a:r>
          </a:p>
        </p:txBody>
      </p:sp>
    </p:spTree>
    <p:extLst>
      <p:ext uri="{BB962C8B-B14F-4D97-AF65-F5344CB8AC3E}">
        <p14:creationId xmlns:p14="http://schemas.microsoft.com/office/powerpoint/2010/main" val="2898659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7402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means-tested programs</a:t>
            </a:r>
            <a:endParaRPr kumimoji="0" lang="en-US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Stigma: </a:t>
            </a:r>
            <a:r>
              <a:rPr kumimoji="0" lang="en-US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recipients are labeled negatively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Weak basis of public support: </a:t>
            </a:r>
            <a:r>
              <a:rPr kumimoji="0" lang="en-US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build bridges across groups; means-tested programs create cleavages between groups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become rights; means-tested programs are viewed as charity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kumimoji="0" lang="en-US" altLang="en-US" sz="24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universal programs usually do more to help the poor than means-tested programs.</a:t>
            </a:r>
          </a:p>
        </p:txBody>
      </p:sp>
    </p:spTree>
    <p:extLst>
      <p:ext uri="{BB962C8B-B14F-4D97-AF65-F5344CB8AC3E}">
        <p14:creationId xmlns:p14="http://schemas.microsoft.com/office/powerpoint/2010/main" val="3595904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832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Consequences of BIG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Eliminates extreme poverty without stigma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Facilitates nonmarket activity: in the arts, caregiving, community activism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everyone a measure of “real freedom” (positive freedom)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Strengthens negative freedom: the freedom to say “no”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Puts pressure on employers to innovate to eliminate unpleasant, boring work because it is costly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832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Potential Consequences of BIG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Eliminates extreme poverty without stigma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Facilitates nonmarket activity: in the arts, caregiving, community activism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Gives everyone a measure of “real freedom” (positive freedom)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Strengthens negative freedom: the freedom to say “no”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Puts pressure on employers to innovate to eliminate unpleasant, boring work because it is costly</a:t>
            </a:r>
          </a:p>
        </p:txBody>
      </p:sp>
    </p:spTree>
    <p:extLst>
      <p:ext uri="{BB962C8B-B14F-4D97-AF65-F5344CB8AC3E}">
        <p14:creationId xmlns:p14="http://schemas.microsoft.com/office/powerpoint/2010/main" val="1578125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832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Potential Consequences of BIG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Eliminates extreme poverty without stigma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Facilitates nonmarket activity: in the arts, caregiving, community activism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Gives everyone a measure of “real freedom” (positive freedom)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Strengthens negative freedom: the freedom to say “no”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Puts pressure on employers to innovate to eliminate unpleasant, boring work because it is costly</a:t>
            </a:r>
          </a:p>
        </p:txBody>
      </p:sp>
    </p:spTree>
    <p:extLst>
      <p:ext uri="{BB962C8B-B14F-4D97-AF65-F5344CB8AC3E}">
        <p14:creationId xmlns:p14="http://schemas.microsoft.com/office/powerpoint/2010/main" val="4194238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832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Potential Consequences of BIG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Eliminates extreme poverty without stigma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Facilitates nonmarket activity: in the arts, caregiving, community activism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Gives everyone a measure of “real freedom” (positive freedom)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Strengthens negative freedom: the freedom to say “no”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Puts pressure on employers to innovate to eliminate unpleasant, boring work because it is costly</a:t>
            </a:r>
          </a:p>
        </p:txBody>
      </p:sp>
    </p:spTree>
    <p:extLst>
      <p:ext uri="{BB962C8B-B14F-4D97-AF65-F5344CB8AC3E}">
        <p14:creationId xmlns:p14="http://schemas.microsoft.com/office/powerpoint/2010/main" val="49566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8382000" cy="2924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3657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Government “Welfare”?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Welfare is any government subsidy to a particular group of people which provides them with an economic benefit that they would not have had if things were just left to the market.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382000" cy="4832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Potential Consequences of BIG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Eliminates extreme poverty without stigma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Facilitates nonmarket activity: in the arts, caregiving, community activism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Gives everyone a measure of “real freedom” (positive freedom)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Strengthens negative freedom: the freedom to say “no”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Puts pressure on employers to innovate to eliminate unpleasant, boring work because it is costly</a:t>
            </a:r>
          </a:p>
        </p:txBody>
      </p:sp>
    </p:spTree>
    <p:extLst>
      <p:ext uri="{BB962C8B-B14F-4D97-AF65-F5344CB8AC3E}">
        <p14:creationId xmlns:p14="http://schemas.microsoft.com/office/powerpoint/2010/main" val="60967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8686800" cy="51244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18288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Will it Work?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Two pragmatic arguments against BIG:</a:t>
            </a:r>
          </a:p>
          <a:p>
            <a:pPr marL="404813" marR="0" lvl="0" indent="-404813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Too many people will stop working for pay and thus not enough income will be generated to sustain the system.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2. Taxes to pay for BIG will be so high that there will be huge disincentives to invest and to work.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11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8686800" cy="51244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18288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Will it Work?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Two pragmatic arguments against BIG:</a:t>
            </a:r>
          </a:p>
          <a:p>
            <a:pPr marL="404813" marR="0" lvl="0" indent="-404813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Too many people will stop working for pay and thus not enough income will be generated to sustain the system.</a:t>
            </a:r>
          </a:p>
          <a:p>
            <a:pPr marL="346075" marR="0" lvl="0" indent="-3460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2. Taxes to pay for BIG will be so high that there will be huge disincentives to invest and to work.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264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8686800" cy="512448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18288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Will it Work?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Two pragmatic arguments against BIG:</a:t>
            </a:r>
          </a:p>
          <a:p>
            <a:pPr marL="404813" marR="0" lvl="0" indent="-404813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Too many people will stop working for pay and thus not enough income will be generated to sustain the system.</a:t>
            </a:r>
          </a:p>
          <a:p>
            <a:pPr marL="403225" marR="0" lvl="0" indent="-40322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Taxes to pay for BIG will be so high that there will be huge disincentives to invest and to work.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13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43000" y="1371600"/>
            <a:ext cx="7467600" cy="317009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 lIns="182880" tIns="182880" rIns="182880" bIns="27432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main forms of welfare spending</a:t>
            </a:r>
          </a:p>
          <a:p>
            <a:pPr marL="346075" indent="-346075">
              <a:spcBef>
                <a:spcPct val="50000"/>
              </a:spcBef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government spending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food stamps, public housing, cash transfers</a:t>
            </a:r>
          </a:p>
          <a:p>
            <a:pPr marL="346075" indent="-346075">
              <a:spcBef>
                <a:spcPct val="50000"/>
              </a:spcBef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Subsidies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mortgage deductions, earned income tax credit for working poor, tax deductions for business expenses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609600" y="457200"/>
            <a:ext cx="7924800" cy="5448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8229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welfare for already privileged social groups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609600" y="457200"/>
            <a:ext cx="7924800" cy="5448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10058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welfare for already privileged social groups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Students: tuition subsidies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7924800" cy="51398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4572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welfare for already privileged social groups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Students: tuition subsidies</a:t>
            </a:r>
          </a:p>
          <a:p>
            <a:pPr marL="231775" indent="-231775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Homeowners: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mortgage deduction – 48% of mortgage subsidies go to top 20% of income distribution.  Mortgage subsidy is more than 4 times the spending on public housing for the poor.</a:t>
            </a:r>
          </a:p>
          <a:p>
            <a:pPr>
              <a:spcBef>
                <a:spcPct val="50000"/>
              </a:spcBef>
              <a:defRPr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defRPr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924800" cy="51706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27432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welfare for already privileged social groups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Students: tuition subsidies</a:t>
            </a:r>
          </a:p>
          <a:p>
            <a:pPr marL="231775" indent="-231775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Homeowners: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mortgage deduction – 48% of mortgage subsidies go to top 20% of income distribution.  Mortgage subsidy is more than 4 times the spending on public housing for the poor.</a:t>
            </a:r>
          </a:p>
          <a:p>
            <a:pPr marL="231775" indent="-231775"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 subsidies: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$30 billion a year: 80% goes to corporate agriculture, NOT family farmers.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Corporations: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“Corporate welfare” = $75 Billion/year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6B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924800" cy="51706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274320" tIns="274320" rIns="274320" bIns="2743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Examples of welfare for already privileged social groups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Students: tuition subsidies</a:t>
            </a:r>
          </a:p>
          <a:p>
            <a:pPr marL="231775" marR="0" lvl="0" indent="-2317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Homeowners: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mortgage deduction – 48% of mortgage subsidies go to top 20% of income distribution.  Mortgage subsidy is more than 4 times the spending on public housing for the poor.</a:t>
            </a:r>
          </a:p>
          <a:p>
            <a:pPr marL="231775" marR="0" lvl="0" indent="-231775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Farm subsidies: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Around $30 billion a year: 80% goes to corporate agriculture, NOT family farmers.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Corporations: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“Corporate welfare” = $75 Billion/year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311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1793</Words>
  <Application>Microsoft Office PowerPoint</Application>
  <PresentationFormat>On-screen Show (4:3)</PresentationFormat>
  <Paragraphs>172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 of Wisc-Madison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 Olin Wright</dc:creator>
  <cp:lastModifiedBy>Erik Wright</cp:lastModifiedBy>
  <cp:revision>29</cp:revision>
  <cp:lastPrinted>2014-10-23T18:32:57Z</cp:lastPrinted>
  <dcterms:created xsi:type="dcterms:W3CDTF">2006-10-23T23:44:35Z</dcterms:created>
  <dcterms:modified xsi:type="dcterms:W3CDTF">2017-03-07T15:39:42Z</dcterms:modified>
</cp:coreProperties>
</file>